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95" r:id="rId2"/>
    <p:sldId id="287" r:id="rId3"/>
    <p:sldId id="288" r:id="rId4"/>
    <p:sldId id="268" r:id="rId5"/>
    <p:sldId id="276" r:id="rId6"/>
    <p:sldId id="270" r:id="rId7"/>
    <p:sldId id="266" r:id="rId8"/>
    <p:sldId id="271" r:id="rId9"/>
    <p:sldId id="265" r:id="rId10"/>
    <p:sldId id="277" r:id="rId11"/>
    <p:sldId id="269" r:id="rId12"/>
    <p:sldId id="278" r:id="rId13"/>
    <p:sldId id="261" r:id="rId14"/>
    <p:sldId id="279" r:id="rId15"/>
    <p:sldId id="280" r:id="rId16"/>
    <p:sldId id="281" r:id="rId17"/>
    <p:sldId id="290" r:id="rId18"/>
    <p:sldId id="297" r:id="rId19"/>
    <p:sldId id="293" r:id="rId20"/>
    <p:sldId id="291" r:id="rId21"/>
    <p:sldId id="289" r:id="rId22"/>
    <p:sldId id="299" r:id="rId23"/>
    <p:sldId id="273" r:id="rId24"/>
    <p:sldId id="294" r:id="rId25"/>
    <p:sldId id="267" r:id="rId26"/>
    <p:sldId id="256" r:id="rId27"/>
    <p:sldId id="262" r:id="rId28"/>
    <p:sldId id="282" r:id="rId29"/>
    <p:sldId id="283" r:id="rId30"/>
    <p:sldId id="300" r:id="rId31"/>
    <p:sldId id="264" r:id="rId32"/>
    <p:sldId id="274" r:id="rId33"/>
    <p:sldId id="306" r:id="rId34"/>
    <p:sldId id="301" r:id="rId35"/>
    <p:sldId id="302" r:id="rId36"/>
    <p:sldId id="296" r:id="rId37"/>
    <p:sldId id="298" r:id="rId38"/>
    <p:sldId id="303" r:id="rId39"/>
    <p:sldId id="304" r:id="rId40"/>
    <p:sldId id="305" r:id="rId41"/>
    <p:sldId id="307" r:id="rId42"/>
    <p:sldId id="284" r:id="rId43"/>
    <p:sldId id="285" r:id="rId44"/>
    <p:sldId id="286" r:id="rId45"/>
    <p:sldId id="27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p:restoredTop sz="75819"/>
  </p:normalViewPr>
  <p:slideViewPr>
    <p:cSldViewPr snapToGrid="0" snapToObjects="1">
      <p:cViewPr>
        <p:scale>
          <a:sx n="95" d="100"/>
          <a:sy n="95" d="100"/>
        </p:scale>
        <p:origin x="1824" y="1104"/>
      </p:cViewPr>
      <p:guideLst/>
    </p:cSldViewPr>
  </p:slideViewPr>
  <p:notesTextViewPr>
    <p:cViewPr>
      <p:scale>
        <a:sx n="130" d="100"/>
        <a:sy n="13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8F9391-8DE7-2341-9145-C0FF1E14EFF1}" type="datetimeFigureOut">
              <a:rPr lang="en-US" smtClean="0"/>
              <a:t>9/3/15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83B7B-4D25-BA45-B9FA-9529B2D42FB1}" type="slidenum">
              <a:rPr lang="en-US" smtClean="0"/>
              <a:t>‹#›</a:t>
            </a:fld>
            <a:endParaRPr lang="en-US"/>
          </a:p>
        </p:txBody>
      </p:sp>
    </p:spTree>
    <p:extLst>
      <p:ext uri="{BB962C8B-B14F-4D97-AF65-F5344CB8AC3E}">
        <p14:creationId xmlns:p14="http://schemas.microsoft.com/office/powerpoint/2010/main" val="1015483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Thank mike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dirty="0" smtClean="0"/>
              <a:t>Disclaimer</a:t>
            </a:r>
            <a:r>
              <a:rPr lang="en-US" baseline="0" dirty="0" smtClean="0"/>
              <a:t>: </a:t>
            </a:r>
            <a:r>
              <a:rPr lang="en-US" dirty="0" smtClean="0"/>
              <a:t>My</a:t>
            </a:r>
            <a:r>
              <a:rPr lang="en-US" baseline="0" dirty="0" smtClean="0"/>
              <a:t> goal here is hopefully to add value.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Please be gentle, it’s my </a:t>
            </a:r>
            <a:r>
              <a:rPr lang="en-US" baseline="0" smtClean="0"/>
              <a:t>first time.</a:t>
            </a:r>
            <a:endParaRPr lang="en-US" dirty="0" smtClean="0"/>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a:t>
            </a:fld>
            <a:endParaRPr lang="en-US"/>
          </a:p>
        </p:txBody>
      </p:sp>
    </p:spTree>
    <p:extLst>
      <p:ext uri="{BB962C8B-B14F-4D97-AF65-F5344CB8AC3E}">
        <p14:creationId xmlns:p14="http://schemas.microsoft.com/office/powerpoint/2010/main" val="3326661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10</a:t>
            </a:fld>
            <a:endParaRPr lang="en-US"/>
          </a:p>
        </p:txBody>
      </p:sp>
    </p:spTree>
    <p:extLst>
      <p:ext uri="{BB962C8B-B14F-4D97-AF65-F5344CB8AC3E}">
        <p14:creationId xmlns:p14="http://schemas.microsoft.com/office/powerpoint/2010/main" val="2093109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5A83B7B-4D25-BA45-B9FA-9529B2D42FB1}" type="slidenum">
              <a:rPr lang="en-US" smtClean="0"/>
              <a:t>11</a:t>
            </a:fld>
            <a:endParaRPr lang="en-US"/>
          </a:p>
        </p:txBody>
      </p:sp>
    </p:spTree>
    <p:extLst>
      <p:ext uri="{BB962C8B-B14F-4D97-AF65-F5344CB8AC3E}">
        <p14:creationId xmlns:p14="http://schemas.microsoft.com/office/powerpoint/2010/main" val="98782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12</a:t>
            </a:fld>
            <a:endParaRPr lang="en-US"/>
          </a:p>
        </p:txBody>
      </p:sp>
    </p:spTree>
    <p:extLst>
      <p:ext uri="{BB962C8B-B14F-4D97-AF65-F5344CB8AC3E}">
        <p14:creationId xmlns:p14="http://schemas.microsoft.com/office/powerpoint/2010/main" val="624147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t>
            </a:r>
            <a:r>
              <a:rPr lang="en-US" baseline="0" dirty="0" smtClean="0"/>
              <a:t>o much to learn</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13</a:t>
            </a:fld>
            <a:endParaRPr lang="en-US"/>
          </a:p>
        </p:txBody>
      </p:sp>
    </p:spTree>
    <p:extLst>
      <p:ext uri="{BB962C8B-B14F-4D97-AF65-F5344CB8AC3E}">
        <p14:creationId xmlns:p14="http://schemas.microsoft.com/office/powerpoint/2010/main" val="169940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Trapped waiting for</a:t>
            </a:r>
            <a:r>
              <a:rPr lang="en-US" baseline="0" dirty="0" smtClean="0"/>
              <a:t> a prince</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15</a:t>
            </a:fld>
            <a:endParaRPr lang="en-US"/>
          </a:p>
        </p:txBody>
      </p:sp>
    </p:spTree>
    <p:extLst>
      <p:ext uri="{BB962C8B-B14F-4D97-AF65-F5344CB8AC3E}">
        <p14:creationId xmlns:p14="http://schemas.microsoft.com/office/powerpoint/2010/main" val="564924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In the browser wars</a:t>
            </a:r>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16</a:t>
            </a:fld>
            <a:endParaRPr lang="en-US"/>
          </a:p>
        </p:txBody>
      </p:sp>
    </p:spTree>
    <p:extLst>
      <p:ext uri="{BB962C8B-B14F-4D97-AF65-F5344CB8AC3E}">
        <p14:creationId xmlns:p14="http://schemas.microsoft.com/office/powerpoint/2010/main" val="10067292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As </a:t>
            </a:r>
            <a:r>
              <a:rPr lang="en-US" baseline="0" dirty="0" err="1" smtClean="0"/>
              <a:t>compition</a:t>
            </a:r>
            <a:r>
              <a:rPr lang="en-US" baseline="0" dirty="0" smtClean="0"/>
              <a:t> rises</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19</a:t>
            </a:fld>
            <a:endParaRPr lang="en-US"/>
          </a:p>
        </p:txBody>
      </p:sp>
    </p:spTree>
    <p:extLst>
      <p:ext uri="{BB962C8B-B14F-4D97-AF65-F5344CB8AC3E}">
        <p14:creationId xmlns:p14="http://schemas.microsoft.com/office/powerpoint/2010/main" val="1897724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Trailing commas are ok</a:t>
            </a:r>
          </a:p>
          <a:p>
            <a:pPr marL="171450" indent="-171450">
              <a:buFontTx/>
              <a:buChar char="-"/>
            </a:pPr>
            <a:r>
              <a:rPr lang="en-US" sz="1200" kern="1200" dirty="0" smtClean="0">
                <a:solidFill>
                  <a:schemeClr val="tx1"/>
                </a:solidFill>
                <a:effectLst/>
                <a:latin typeface="+mn-lt"/>
                <a:ea typeface="+mn-ea"/>
                <a:cs typeface="+mn-cs"/>
              </a:rPr>
              <a:t>No reserved words for property names- </a:t>
            </a:r>
          </a:p>
          <a:p>
            <a:pPr marL="171450" indent="-171450">
              <a:buFontTx/>
              <a:buChar char="-"/>
            </a:pPr>
            <a:r>
              <a:rPr lang="en-US" sz="1200" kern="1200" dirty="0" err="1" smtClean="0">
                <a:solidFill>
                  <a:schemeClr val="tx1"/>
                </a:solidFill>
                <a:effectLst/>
                <a:latin typeface="+mn-lt"/>
                <a:ea typeface="+mn-ea"/>
                <a:cs typeface="+mn-cs"/>
              </a:rPr>
              <a:t>NaN</a:t>
            </a:r>
            <a:r>
              <a:rPr lang="en-US" sz="1200" kern="1200" dirty="0" smtClean="0">
                <a:solidFill>
                  <a:schemeClr val="tx1"/>
                </a:solidFill>
                <a:effectLst/>
                <a:latin typeface="+mn-lt"/>
                <a:ea typeface="+mn-ea"/>
                <a:cs typeface="+mn-cs"/>
              </a:rPr>
              <a:t>, Infinity, undefined : are all constants- </a:t>
            </a:r>
            <a:r>
              <a:rPr lang="en-US" sz="1200" kern="1200" dirty="0" err="1" smtClean="0">
                <a:solidFill>
                  <a:schemeClr val="tx1"/>
                </a:solidFill>
                <a:effectLst/>
                <a:latin typeface="+mn-lt"/>
                <a:ea typeface="+mn-ea"/>
                <a:cs typeface="+mn-cs"/>
              </a:rPr>
              <a:t>parseInt</a:t>
            </a:r>
            <a:r>
              <a:rPr lang="en-US" sz="1200" kern="1200" dirty="0" smtClean="0">
                <a:solidFill>
                  <a:schemeClr val="tx1"/>
                </a:solidFill>
                <a:effectLst/>
                <a:latin typeface="+mn-lt"/>
                <a:ea typeface="+mn-ea"/>
                <a:cs typeface="+mn-cs"/>
              </a:rPr>
              <a:t>() defaults to radix 10</a:t>
            </a:r>
          </a:p>
          <a:p>
            <a:pPr marL="171450" indent="-171450">
              <a:buFontTx/>
              <a:buChar char="-"/>
            </a:pP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regexp</a:t>
            </a:r>
            <a:r>
              <a:rPr lang="en-US" sz="1200" kern="1200" dirty="0" smtClean="0">
                <a:solidFill>
                  <a:schemeClr val="tx1"/>
                </a:solidFill>
                <a:effectLst/>
                <a:latin typeface="+mn-lt"/>
                <a:ea typeface="+mn-ea"/>
                <a:cs typeface="+mn-cs"/>
              </a:rPr>
              <a:t>/ produces new </a:t>
            </a:r>
            <a:r>
              <a:rPr lang="en-US" sz="1200" kern="1200" dirty="0" err="1" smtClean="0">
                <a:solidFill>
                  <a:schemeClr val="tx1"/>
                </a:solidFill>
                <a:effectLst/>
                <a:latin typeface="+mn-lt"/>
                <a:ea typeface="+mn-ea"/>
                <a:cs typeface="+mn-cs"/>
              </a:rPr>
              <a:t>reg</a:t>
            </a:r>
            <a:r>
              <a:rPr lang="en-US" sz="1200" kern="1200" dirty="0" smtClean="0">
                <a:solidFill>
                  <a:schemeClr val="tx1"/>
                </a:solidFill>
                <a:effectLst/>
                <a:latin typeface="+mn-lt"/>
                <a:ea typeface="+mn-ea"/>
                <a:cs typeface="+mn-cs"/>
              </a:rPr>
              <a:t> ex object every time- </a:t>
            </a:r>
            <a:r>
              <a:rPr lang="en-US" sz="1200" kern="1200" dirty="0" err="1" smtClean="0">
                <a:solidFill>
                  <a:schemeClr val="tx1"/>
                </a:solidFill>
                <a:effectLst/>
                <a:latin typeface="+mn-lt"/>
                <a:ea typeface="+mn-ea"/>
                <a:cs typeface="+mn-cs"/>
              </a:rPr>
              <a:t>JSON.parse</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JSON.stringify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Function.prototype.bind</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String.prototype.trim</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Array.prototype.every</a:t>
            </a:r>
            <a:r>
              <a:rPr lang="en-US" sz="1200" kern="1200" dirty="0" smtClean="0">
                <a:solidFill>
                  <a:schemeClr val="tx1"/>
                </a:solidFill>
                <a:effectLst/>
                <a:latin typeface="+mn-lt"/>
                <a:ea typeface="+mn-ea"/>
                <a:cs typeface="+mn-cs"/>
              </a:rPr>
              <a:t>, filter, </a:t>
            </a:r>
            <a:r>
              <a:rPr lang="en-US" sz="1200" kern="1200" dirty="0" err="1" smtClean="0">
                <a:solidFill>
                  <a:schemeClr val="tx1"/>
                </a:solidFill>
                <a:effectLst/>
                <a:latin typeface="+mn-lt"/>
                <a:ea typeface="+mn-ea"/>
                <a:cs typeface="+mn-cs"/>
              </a:rPr>
              <a:t>forEach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indexOf</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lastIndexOf</a:t>
            </a:r>
            <a:r>
              <a:rPr lang="en-US" sz="1200" kern="1200" dirty="0" smtClean="0">
                <a:solidFill>
                  <a:schemeClr val="tx1"/>
                </a:solidFill>
                <a:effectLst/>
                <a:latin typeface="+mn-lt"/>
                <a:ea typeface="+mn-ea"/>
                <a:cs typeface="+mn-cs"/>
              </a:rPr>
              <a:t>, map, reduce, </a:t>
            </a:r>
            <a:r>
              <a:rPr lang="en-US" sz="1200" kern="1200" dirty="0" err="1" smtClean="0">
                <a:solidFill>
                  <a:schemeClr val="tx1"/>
                </a:solidFill>
                <a:effectLst/>
                <a:latin typeface="+mn-lt"/>
                <a:ea typeface="+mn-ea"/>
                <a:cs typeface="+mn-cs"/>
              </a:rPr>
              <a:t>reduceRight</a:t>
            </a:r>
            <a:r>
              <a:rPr lang="en-US" sz="1200" kern="1200" dirty="0" smtClean="0">
                <a:solidFill>
                  <a:schemeClr val="tx1"/>
                </a:solidFill>
                <a:effectLst/>
                <a:latin typeface="+mn-lt"/>
                <a:ea typeface="+mn-ea"/>
                <a:cs typeface="+mn-cs"/>
              </a:rPr>
              <a:t>, some, </a:t>
            </a:r>
          </a:p>
          <a:p>
            <a:pPr marL="171450" indent="-171450">
              <a:buFontTx/>
              <a:buChar char="-"/>
            </a:pPr>
            <a:r>
              <a:rPr lang="en-US" sz="1200" kern="1200" dirty="0" err="1" smtClean="0">
                <a:solidFill>
                  <a:schemeClr val="tx1"/>
                </a:solidFill>
                <a:effectLst/>
                <a:latin typeface="+mn-lt"/>
                <a:ea typeface="+mn-ea"/>
                <a:cs typeface="+mn-cs"/>
              </a:rPr>
              <a:t>Date.now</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Date.prototype.toISOString</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smtClean="0">
                <a:solidFill>
                  <a:schemeClr val="tx1"/>
                </a:solidFill>
                <a:effectLst/>
                <a:latin typeface="+mn-lt"/>
                <a:ea typeface="+mn-ea"/>
                <a:cs typeface="+mn-cs"/>
              </a:rPr>
              <a:t>new Date(string) and </a:t>
            </a:r>
            <a:r>
              <a:rPr lang="en-US" sz="1200" kern="1200" dirty="0" err="1" smtClean="0">
                <a:solidFill>
                  <a:schemeClr val="tx1"/>
                </a:solidFill>
                <a:effectLst/>
                <a:latin typeface="+mn-lt"/>
                <a:ea typeface="+mn-ea"/>
                <a:cs typeface="+mn-cs"/>
              </a:rPr>
              <a:t>Date.parse</a:t>
            </a:r>
            <a:r>
              <a:rPr lang="en-US" sz="1200" kern="1200" dirty="0" smtClean="0">
                <a:solidFill>
                  <a:schemeClr val="tx1"/>
                </a:solidFill>
                <a:effectLst/>
                <a:latin typeface="+mn-lt"/>
                <a:ea typeface="+mn-ea"/>
                <a:cs typeface="+mn-cs"/>
              </a:rPr>
              <a:t>(string) will try ISO format 1</a:t>
            </a:r>
            <a:r>
              <a:rPr lang="en-US" sz="1200" kern="1200" baseline="30000" dirty="0" smtClean="0">
                <a:solidFill>
                  <a:schemeClr val="tx1"/>
                </a:solidFill>
                <a:effectLst/>
                <a:latin typeface="+mn-lt"/>
                <a:ea typeface="+mn-ea"/>
                <a:cs typeface="+mn-cs"/>
              </a:rPr>
              <a:t>st</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Array.isArray</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Object.keys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Object.create</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Object.defineProperty</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Object.defineProperties</a:t>
            </a:r>
            <a:endParaRPr lang="en-US" sz="1200" kern="1200" dirty="0" smtClean="0">
              <a:solidFill>
                <a:schemeClr val="tx1"/>
              </a:solidFill>
              <a:effectLst/>
              <a:latin typeface="+mn-lt"/>
              <a:ea typeface="+mn-ea"/>
              <a:cs typeface="+mn-cs"/>
            </a:endParaRPr>
          </a:p>
          <a:p>
            <a:pPr marL="171450" indent="-171450">
              <a:buFontTx/>
              <a:buChar char="-"/>
            </a:pPr>
            <a:r>
              <a:rPr lang="en-US" sz="1200" kern="1200" dirty="0" err="1" smtClean="0">
                <a:solidFill>
                  <a:schemeClr val="tx1"/>
                </a:solidFill>
                <a:effectLst/>
                <a:latin typeface="+mn-lt"/>
                <a:ea typeface="+mn-ea"/>
                <a:cs typeface="+mn-cs"/>
              </a:rPr>
              <a:t>Object.getOwnPropertyDescriptor</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Object.getOwnPropertyNames</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Object.getPrototypeOf</a:t>
            </a:r>
            <a:r>
              <a:rPr lang="en-US" sz="1200" kern="1200" dirty="0" smtClean="0">
                <a:solidFill>
                  <a:schemeClr val="tx1"/>
                </a:solidFill>
                <a:effectLst/>
                <a:latin typeface="+mn-lt"/>
                <a:ea typeface="+mn-ea"/>
                <a:cs typeface="+mn-cs"/>
              </a:rPr>
              <a:t>(</a:t>
            </a:r>
            <a:r>
              <a:rPr lang="en-US" sz="1200" kern="1200" dirty="0" err="1" smtClean="0">
                <a:solidFill>
                  <a:schemeClr val="tx1"/>
                </a:solidFill>
                <a:effectLst/>
                <a:latin typeface="+mn-lt"/>
                <a:ea typeface="+mn-ea"/>
                <a:cs typeface="+mn-cs"/>
              </a:rPr>
              <a:t>obj</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Object.seal</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Object.freeze</a:t>
            </a:r>
            <a:r>
              <a:rPr lang="en-US" sz="1200" kern="1200" dirty="0" smtClean="0">
                <a:solidFill>
                  <a:schemeClr val="tx1"/>
                </a:solidFill>
                <a:effectLst/>
                <a:latin typeface="+mn-lt"/>
                <a:ea typeface="+mn-ea"/>
                <a:cs typeface="+mn-cs"/>
              </a:rPr>
              <a:t>(), </a:t>
            </a:r>
          </a:p>
          <a:p>
            <a:pPr marL="171450" indent="-171450">
              <a:buFontTx/>
              <a:buChar char="-"/>
            </a:pPr>
            <a:r>
              <a:rPr lang="en-US" sz="1200" kern="1200" dirty="0" err="1" smtClean="0">
                <a:solidFill>
                  <a:schemeClr val="tx1"/>
                </a:solidFill>
                <a:effectLst/>
                <a:latin typeface="+mn-lt"/>
                <a:ea typeface="+mn-ea"/>
                <a:cs typeface="+mn-cs"/>
              </a:rPr>
              <a:t>Object.preventExtensions</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Object.isSealed</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Object.isFrozen</a:t>
            </a:r>
            <a:r>
              <a:rPr lang="en-US" sz="1200" kern="1200" dirty="0" smtClean="0">
                <a:solidFill>
                  <a:schemeClr val="tx1"/>
                </a:solidFill>
                <a:effectLst/>
                <a:latin typeface="+mn-lt"/>
                <a:ea typeface="+mn-ea"/>
                <a:cs typeface="+mn-cs"/>
              </a:rPr>
              <a:t>()</a:t>
            </a:r>
          </a:p>
          <a:p>
            <a:pPr marL="171450" indent="-171450">
              <a:buFontTx/>
              <a:buChar char="-"/>
            </a:pPr>
            <a:r>
              <a:rPr lang="en-US" sz="1200" kern="1200" dirty="0" err="1" smtClean="0">
                <a:solidFill>
                  <a:schemeClr val="tx1"/>
                </a:solidFill>
                <a:effectLst/>
                <a:latin typeface="+mn-lt"/>
                <a:ea typeface="+mn-ea"/>
                <a:cs typeface="+mn-cs"/>
              </a:rPr>
              <a:t>Object.isExtensible</a:t>
            </a:r>
            <a:r>
              <a:rPr lang="en-US" sz="1200" kern="1200" dirty="0" smtClean="0">
                <a:solidFill>
                  <a:schemeClr val="tx1"/>
                </a:solidFill>
                <a:effectLst/>
                <a:latin typeface="+mn-lt"/>
                <a:ea typeface="+mn-ea"/>
                <a:cs typeface="+mn-cs"/>
              </a:rPr>
              <a:t>()</a:t>
            </a:r>
          </a:p>
          <a:p>
            <a:pPr marL="171450" indent="-171450">
              <a:buFontTx/>
              <a:buChar char="-"/>
            </a:pPr>
            <a:r>
              <a:rPr lang="en-US" sz="1200" kern="1200" dirty="0" smtClean="0">
                <a:solidFill>
                  <a:schemeClr val="tx1"/>
                </a:solidFill>
                <a:effectLst/>
                <a:latin typeface="+mn-lt"/>
                <a:ea typeface="+mn-ea"/>
                <a:cs typeface="+mn-cs"/>
              </a:rPr>
              <a:t>Property attributes: writeable, value, enumerable, configurable, get, set</a:t>
            </a:r>
          </a:p>
          <a:p>
            <a:pPr marL="171450" indent="-171450">
              <a:buFontTx/>
              <a:buChar char="-"/>
            </a:pPr>
            <a:r>
              <a:rPr lang="en-US" sz="1200" kern="1200" dirty="0" smtClean="0">
                <a:solidFill>
                  <a:schemeClr val="tx1"/>
                </a:solidFill>
                <a:effectLst/>
                <a:latin typeface="+mn-lt"/>
                <a:ea typeface="+mn-ea"/>
                <a:cs typeface="+mn-cs"/>
              </a:rPr>
              <a:t>'use strict';- Strict Mode: No more implied global variables within functions. this is not bound to the global object by function form. apply and call do not default to the global object. No with statement. Setting a writeable: false property will throw. Deleting a configurable: false property will throw. Restrictions on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eval</a:t>
            </a:r>
            <a:r>
              <a:rPr lang="en-US" sz="1200" kern="1200" dirty="0" smtClean="0">
                <a:solidFill>
                  <a:schemeClr val="tx1"/>
                </a:solidFill>
                <a:effectLst/>
                <a:latin typeface="+mn-lt"/>
                <a:ea typeface="+mn-ea"/>
                <a:cs typeface="+mn-cs"/>
              </a:rPr>
              <a:t> and arguments are reserved. arguments not linked to parameters. No more </a:t>
            </a:r>
            <a:r>
              <a:rPr lang="en-US" sz="1200" kern="1200" dirty="0" err="1" smtClean="0">
                <a:solidFill>
                  <a:schemeClr val="tx1"/>
                </a:solidFill>
                <a:effectLst/>
                <a:latin typeface="+mn-lt"/>
                <a:ea typeface="+mn-ea"/>
                <a:cs typeface="+mn-cs"/>
              </a:rPr>
              <a:t>arguments.caller</a:t>
            </a:r>
            <a:r>
              <a:rPr lang="en-US" sz="1200" kern="1200" dirty="0" smtClean="0">
                <a:solidFill>
                  <a:schemeClr val="tx1"/>
                </a:solidFill>
                <a:effectLst/>
                <a:latin typeface="+mn-lt"/>
                <a:ea typeface="+mn-ea"/>
                <a:cs typeface="+mn-cs"/>
              </a:rPr>
              <a:t> or </a:t>
            </a:r>
            <a:r>
              <a:rPr lang="en-US" sz="1200" kern="1200" dirty="0" err="1" smtClean="0">
                <a:solidFill>
                  <a:schemeClr val="tx1"/>
                </a:solidFill>
                <a:effectLst/>
                <a:latin typeface="+mn-lt"/>
                <a:ea typeface="+mn-ea"/>
                <a:cs typeface="+mn-cs"/>
              </a:rPr>
              <a:t>arguments.callee</a:t>
            </a:r>
            <a:r>
              <a:rPr lang="en-US" sz="1200" kern="1200" dirty="0" smtClean="0">
                <a:solidFill>
                  <a:schemeClr val="tx1"/>
                </a:solidFill>
                <a:effectLst/>
                <a:latin typeface="+mn-lt"/>
                <a:ea typeface="+mn-ea"/>
                <a:cs typeface="+mn-cs"/>
              </a:rPr>
              <a:t>. No more octal literals. Duplicate names in an object literal or function parameters are a syntax error</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20</a:t>
            </a:fld>
            <a:endParaRPr lang="en-US"/>
          </a:p>
        </p:txBody>
      </p:sp>
    </p:spTree>
    <p:extLst>
      <p:ext uri="{BB962C8B-B14F-4D97-AF65-F5344CB8AC3E}">
        <p14:creationId xmlns:p14="http://schemas.microsoft.com/office/powerpoint/2010/main" val="1415272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a:t>
            </a:r>
            <a:r>
              <a:rPr lang="en-US" baseline="0" dirty="0" smtClean="0"/>
              <a:t> mortem: Cause of death. </a:t>
            </a:r>
            <a:r>
              <a:rPr lang="en-US" baseline="0" dirty="0" smtClean="0"/>
              <a:t>No discipline in implementation </a:t>
            </a:r>
            <a:r>
              <a:rPr lang="en-US" baseline="0" dirty="0" smtClean="0"/>
              <a:t>lead to medical complications</a:t>
            </a:r>
            <a:endParaRPr lang="en-US" dirty="0" smtClean="0"/>
          </a:p>
        </p:txBody>
      </p:sp>
      <p:sp>
        <p:nvSpPr>
          <p:cNvPr id="4" name="Slide Number Placeholder 3"/>
          <p:cNvSpPr>
            <a:spLocks noGrp="1"/>
          </p:cNvSpPr>
          <p:nvPr>
            <p:ph type="sldNum" sz="quarter" idx="10"/>
          </p:nvPr>
        </p:nvSpPr>
        <p:spPr/>
        <p:txBody>
          <a:bodyPr/>
          <a:lstStyle/>
          <a:p>
            <a:fld id="{A5A83B7B-4D25-BA45-B9FA-9529B2D42FB1}" type="slidenum">
              <a:rPr lang="en-US" smtClean="0"/>
              <a:t>21</a:t>
            </a:fld>
            <a:endParaRPr lang="en-US"/>
          </a:p>
        </p:txBody>
      </p:sp>
    </p:spTree>
    <p:extLst>
      <p:ext uri="{BB962C8B-B14F-4D97-AF65-F5344CB8AC3E}">
        <p14:creationId xmlns:p14="http://schemas.microsoft.com/office/powerpoint/2010/main" val="64317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Which means everybody</a:t>
            </a:r>
            <a:r>
              <a:rPr lang="en-US" baseline="0" dirty="0" smtClean="0"/>
              <a:t> is friends again. Google, </a:t>
            </a:r>
            <a:r>
              <a:rPr lang="en-US" baseline="0" dirty="0" err="1" smtClean="0"/>
              <a:t>facebook</a:t>
            </a:r>
            <a:r>
              <a:rPr lang="en-US" baseline="0" dirty="0" smtClean="0"/>
              <a:t>, </a:t>
            </a:r>
            <a:r>
              <a:rPr lang="en-US" baseline="0" dirty="0" err="1" smtClean="0"/>
              <a:t>mozilla</a:t>
            </a:r>
            <a:r>
              <a:rPr lang="en-US" baseline="0" dirty="0" smtClean="0"/>
              <a:t>, and Microsoft are working together to make </a:t>
            </a:r>
            <a:r>
              <a:rPr lang="en-US" baseline="0" dirty="0" err="1" smtClean="0"/>
              <a:t>javascript</a:t>
            </a:r>
            <a:r>
              <a:rPr lang="en-US" baseline="0" dirty="0" smtClean="0"/>
              <a:t> better</a:t>
            </a:r>
          </a:p>
          <a:p>
            <a:pPr marL="171450" indent="-171450">
              <a:buFont typeface="Arial" charset="0"/>
              <a:buChar char="•"/>
            </a:pPr>
            <a:r>
              <a:rPr lang="en-US" baseline="0" dirty="0" smtClean="0"/>
              <a:t>This started with the </a:t>
            </a:r>
            <a:r>
              <a:rPr lang="en-US" baseline="0" dirty="0" err="1" smtClean="0"/>
              <a:t>es</a:t>
            </a:r>
            <a:r>
              <a:rPr lang="en-US" baseline="0" dirty="0" smtClean="0"/>
              <a:t> 5 </a:t>
            </a:r>
            <a:r>
              <a:rPr lang="en-US" baseline="0" dirty="0" err="1" smtClean="0"/>
              <a:t>realease</a:t>
            </a:r>
            <a:r>
              <a:rPr lang="en-US" baseline="0" dirty="0" smtClean="0"/>
              <a:t>. </a:t>
            </a:r>
          </a:p>
        </p:txBody>
      </p:sp>
      <p:sp>
        <p:nvSpPr>
          <p:cNvPr id="4" name="Slide Number Placeholder 3"/>
          <p:cNvSpPr>
            <a:spLocks noGrp="1"/>
          </p:cNvSpPr>
          <p:nvPr>
            <p:ph type="sldNum" sz="quarter" idx="10"/>
          </p:nvPr>
        </p:nvSpPr>
        <p:spPr/>
        <p:txBody>
          <a:bodyPr/>
          <a:lstStyle/>
          <a:p>
            <a:fld id="{A5A83B7B-4D25-BA45-B9FA-9529B2D42FB1}" type="slidenum">
              <a:rPr lang="en-US" smtClean="0"/>
              <a:t>23</a:t>
            </a:fld>
            <a:endParaRPr lang="en-US"/>
          </a:p>
        </p:txBody>
      </p:sp>
    </p:spTree>
    <p:extLst>
      <p:ext uri="{BB962C8B-B14F-4D97-AF65-F5344CB8AC3E}">
        <p14:creationId xmlns:p14="http://schemas.microsoft.com/office/powerpoint/2010/main" val="877016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a:t>
            </a:fld>
            <a:endParaRPr lang="en-US"/>
          </a:p>
        </p:txBody>
      </p:sp>
    </p:spTree>
    <p:extLst>
      <p:ext uri="{BB962C8B-B14F-4D97-AF65-F5344CB8AC3E}">
        <p14:creationId xmlns:p14="http://schemas.microsoft.com/office/powerpoint/2010/main" val="1229321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But first </a:t>
            </a:r>
          </a:p>
          <a:p>
            <a:pPr marL="171450" indent="-171450">
              <a:buFont typeface="Arial" charset="0"/>
              <a:buChar char="•"/>
            </a:pPr>
            <a:r>
              <a:rPr lang="en-US" dirty="0" smtClean="0"/>
              <a:t>Actual</a:t>
            </a:r>
            <a:r>
              <a:rPr lang="en-US" baseline="0" dirty="0" smtClean="0"/>
              <a:t> official name is </a:t>
            </a:r>
            <a:r>
              <a:rPr lang="en-US" baseline="0" dirty="0" err="1" smtClean="0"/>
              <a:t>Ecmascript</a:t>
            </a:r>
            <a:endParaRPr lang="en-US" baseline="0" dirty="0" smtClean="0"/>
          </a:p>
          <a:p>
            <a:pPr marL="171450" indent="-171450">
              <a:buFont typeface="Arial" charset="0"/>
              <a:buChar char="•"/>
            </a:pPr>
            <a:r>
              <a:rPr lang="en-US" baseline="0" dirty="0" smtClean="0"/>
              <a:t>Why didn’t it just die.</a:t>
            </a:r>
          </a:p>
          <a:p>
            <a:pPr marL="171450" indent="-171450">
              <a:buFont typeface="Arial" charset="0"/>
              <a:buChar char="•"/>
            </a:pPr>
            <a:r>
              <a:rPr lang="en-US" baseline="0" dirty="0" smtClean="0"/>
              <a:t>3 possible reasons.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26</a:t>
            </a:fld>
            <a:endParaRPr lang="en-US"/>
          </a:p>
        </p:txBody>
      </p:sp>
    </p:spTree>
    <p:extLst>
      <p:ext uri="{BB962C8B-B14F-4D97-AF65-F5344CB8AC3E}">
        <p14:creationId xmlns:p14="http://schemas.microsoft.com/office/powerpoint/2010/main" val="11770619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At</a:t>
            </a:r>
            <a:r>
              <a:rPr lang="en-US" baseline="0" dirty="0" smtClean="0"/>
              <a:t> the explosion of the web, it was the only language. </a:t>
            </a:r>
          </a:p>
          <a:p>
            <a:pPr marL="0" indent="0">
              <a:buFont typeface="Arial" charset="0"/>
              <a:buNone/>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27</a:t>
            </a:fld>
            <a:endParaRPr lang="en-US"/>
          </a:p>
        </p:txBody>
      </p:sp>
    </p:spTree>
    <p:extLst>
      <p:ext uri="{BB962C8B-B14F-4D97-AF65-F5344CB8AC3E}">
        <p14:creationId xmlns:p14="http://schemas.microsoft.com/office/powerpoint/2010/main" val="129875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Isolation of concern</a:t>
            </a:r>
          </a:p>
          <a:p>
            <a:pPr marL="171450" indent="-171450">
              <a:buFont typeface="Arial" charset="0"/>
              <a:buChar char="•"/>
            </a:pPr>
            <a:r>
              <a:rPr lang="en-US" dirty="0" smtClean="0"/>
              <a:t>Really</a:t>
            </a:r>
            <a:r>
              <a:rPr lang="en-US" baseline="0" dirty="0" smtClean="0"/>
              <a:t> simple asynchronous programming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28</a:t>
            </a:fld>
            <a:endParaRPr lang="en-US"/>
          </a:p>
        </p:txBody>
      </p:sp>
    </p:spTree>
    <p:extLst>
      <p:ext uri="{BB962C8B-B14F-4D97-AF65-F5344CB8AC3E}">
        <p14:creationId xmlns:p14="http://schemas.microsoft.com/office/powerpoint/2010/main" val="559095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sort off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29</a:t>
            </a:fld>
            <a:endParaRPr lang="en-US"/>
          </a:p>
        </p:txBody>
      </p:sp>
    </p:spTree>
    <p:extLst>
      <p:ext uri="{BB962C8B-B14F-4D97-AF65-F5344CB8AC3E}">
        <p14:creationId xmlns:p14="http://schemas.microsoft.com/office/powerpoint/2010/main" val="107157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Separate thread, no shared state;</a:t>
            </a:r>
          </a:p>
          <a:p>
            <a:pPr marL="171450" indent="-171450">
              <a:buFont typeface="Arial" charset="0"/>
              <a:buChar char="•"/>
            </a:pPr>
            <a:r>
              <a:rPr lang="en-US" baseline="0" dirty="0" smtClean="0"/>
              <a:t>Long running computations</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30</a:t>
            </a:fld>
            <a:endParaRPr lang="en-US"/>
          </a:p>
        </p:txBody>
      </p:sp>
    </p:spTree>
    <p:extLst>
      <p:ext uri="{BB962C8B-B14F-4D97-AF65-F5344CB8AC3E}">
        <p14:creationId xmlns:p14="http://schemas.microsoft.com/office/powerpoint/2010/main" val="3441296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Lambda </a:t>
            </a:r>
            <a:r>
              <a:rPr lang="en-US" baseline="0" dirty="0" smtClean="0"/>
              <a:t>expressions has always been available in </a:t>
            </a:r>
            <a:r>
              <a:rPr lang="en-US" baseline="0" dirty="0" err="1" smtClean="0"/>
              <a:t>javascript</a:t>
            </a:r>
            <a:endParaRPr lang="en-US" baseline="0"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31</a:t>
            </a:fld>
            <a:endParaRPr lang="en-US"/>
          </a:p>
        </p:txBody>
      </p:sp>
    </p:spTree>
    <p:extLst>
      <p:ext uri="{BB962C8B-B14F-4D97-AF65-F5344CB8AC3E}">
        <p14:creationId xmlns:p14="http://schemas.microsoft.com/office/powerpoint/2010/main" val="13566358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32</a:t>
            </a:fld>
            <a:endParaRPr lang="en-US"/>
          </a:p>
        </p:txBody>
      </p:sp>
    </p:spTree>
    <p:extLst>
      <p:ext uri="{BB962C8B-B14F-4D97-AF65-F5344CB8AC3E}">
        <p14:creationId xmlns:p14="http://schemas.microsoft.com/office/powerpoint/2010/main" val="2058552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34</a:t>
            </a:fld>
            <a:endParaRPr lang="en-US"/>
          </a:p>
        </p:txBody>
      </p:sp>
    </p:spTree>
    <p:extLst>
      <p:ext uri="{BB962C8B-B14F-4D97-AF65-F5344CB8AC3E}">
        <p14:creationId xmlns:p14="http://schemas.microsoft.com/office/powerpoint/2010/main" val="7161078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Istanbul</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37</a:t>
            </a:fld>
            <a:endParaRPr lang="en-US"/>
          </a:p>
        </p:txBody>
      </p:sp>
    </p:spTree>
    <p:extLst>
      <p:ext uri="{BB962C8B-B14F-4D97-AF65-F5344CB8AC3E}">
        <p14:creationId xmlns:p14="http://schemas.microsoft.com/office/powerpoint/2010/main" val="1815227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38</a:t>
            </a:fld>
            <a:endParaRPr lang="en-US"/>
          </a:p>
        </p:txBody>
      </p:sp>
    </p:spTree>
    <p:extLst>
      <p:ext uri="{BB962C8B-B14F-4D97-AF65-F5344CB8AC3E}">
        <p14:creationId xmlns:p14="http://schemas.microsoft.com/office/powerpoint/2010/main" val="2092139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I’m</a:t>
            </a:r>
            <a:r>
              <a:rPr lang="en-US" baseline="0" dirty="0" smtClean="0"/>
              <a:t> on of those people</a:t>
            </a:r>
          </a:p>
          <a:p>
            <a:pPr marL="171450" indent="-171450">
              <a:buFont typeface="Arial" charset="0"/>
              <a:buChar char="•"/>
            </a:pPr>
            <a:r>
              <a:rPr lang="en-US" baseline="0" dirty="0" smtClean="0"/>
              <a:t>Never thought I would be.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3</a:t>
            </a:fld>
            <a:endParaRPr lang="en-US"/>
          </a:p>
        </p:txBody>
      </p:sp>
    </p:spTree>
    <p:extLst>
      <p:ext uri="{BB962C8B-B14F-4D97-AF65-F5344CB8AC3E}">
        <p14:creationId xmlns:p14="http://schemas.microsoft.com/office/powerpoint/2010/main" val="1423837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err="1" smtClean="0"/>
              <a:t>Evironment</a:t>
            </a:r>
            <a:r>
              <a:rPr lang="en-US" baseline="0" dirty="0" err="1" smtClean="0"/>
              <a:t>al</a:t>
            </a:r>
            <a:r>
              <a:rPr lang="en-US" baseline="0" dirty="0" smtClean="0"/>
              <a:t> property </a:t>
            </a:r>
            <a:r>
              <a:rPr lang="en-US" baseline="0" dirty="0" err="1" smtClean="0"/>
              <a:t>chagnes</a:t>
            </a:r>
            <a:endParaRPr lang="en-US" baseline="0" dirty="0" smtClean="0"/>
          </a:p>
          <a:p>
            <a:pPr marL="171450" indent="-171450">
              <a:buFont typeface="Arial" charset="0"/>
              <a:buChar char="•"/>
            </a:pPr>
            <a:r>
              <a:rPr lang="en-US" baseline="0" dirty="0" err="1" smtClean="0"/>
              <a:t>Minification</a:t>
            </a:r>
            <a:r>
              <a:rPr lang="en-US" baseline="0" dirty="0" smtClean="0"/>
              <a:t> </a:t>
            </a:r>
          </a:p>
          <a:p>
            <a:pPr marL="171450" indent="-171450">
              <a:buFont typeface="Arial" charset="0"/>
              <a:buChar char="•"/>
            </a:pPr>
            <a:r>
              <a:rPr lang="en-US" baseline="0" dirty="0" smtClean="0"/>
              <a:t>Changing the project </a:t>
            </a:r>
            <a:r>
              <a:rPr lang="en-US" baseline="0" dirty="0" err="1" smtClean="0"/>
              <a:t>struct</a:t>
            </a:r>
            <a:endParaRPr lang="en-US" baseline="0" dirty="0" smtClean="0"/>
          </a:p>
          <a:p>
            <a:pPr marL="171450" indent="-171450">
              <a:buFont typeface="Arial" charset="0"/>
              <a:buChar char="•"/>
            </a:pPr>
            <a:r>
              <a:rPr lang="en-US" baseline="0" dirty="0" smtClean="0"/>
              <a:t>Starting up a </a:t>
            </a:r>
            <a:r>
              <a:rPr lang="en-US" baseline="0" dirty="0" err="1" smtClean="0"/>
              <a:t>dev</a:t>
            </a:r>
            <a:r>
              <a:rPr lang="en-US" baseline="0" dirty="0" smtClean="0"/>
              <a:t> </a:t>
            </a:r>
            <a:r>
              <a:rPr lang="en-US" baseline="0" dirty="0" err="1" smtClean="0"/>
              <a:t>enivronment</a:t>
            </a:r>
            <a:endParaRPr lang="en-US" baseline="0" dirty="0" smtClean="0"/>
          </a:p>
          <a:p>
            <a:pPr marL="171450" indent="-171450">
              <a:buFont typeface="Arial" charset="0"/>
              <a:buChar char="•"/>
            </a:pPr>
            <a:endParaRPr lang="en-US" baseline="0" dirty="0" smtClean="0"/>
          </a:p>
        </p:txBody>
      </p:sp>
      <p:sp>
        <p:nvSpPr>
          <p:cNvPr id="4" name="Slide Number Placeholder 3"/>
          <p:cNvSpPr>
            <a:spLocks noGrp="1"/>
          </p:cNvSpPr>
          <p:nvPr>
            <p:ph type="sldNum" sz="quarter" idx="10"/>
          </p:nvPr>
        </p:nvSpPr>
        <p:spPr/>
        <p:txBody>
          <a:bodyPr/>
          <a:lstStyle/>
          <a:p>
            <a:fld id="{A5A83B7B-4D25-BA45-B9FA-9529B2D42FB1}" type="slidenum">
              <a:rPr lang="en-US" smtClean="0"/>
              <a:t>39</a:t>
            </a:fld>
            <a:endParaRPr lang="en-US"/>
          </a:p>
        </p:txBody>
      </p:sp>
    </p:spTree>
    <p:extLst>
      <p:ext uri="{BB962C8B-B14F-4D97-AF65-F5344CB8AC3E}">
        <p14:creationId xmlns:p14="http://schemas.microsoft.com/office/powerpoint/2010/main" val="1649799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Yeoman</a:t>
            </a:r>
          </a:p>
          <a:p>
            <a:pPr marL="171450" indent="-171450">
              <a:buFont typeface="Arial" charset="0"/>
              <a:buChar char="•"/>
            </a:pPr>
            <a:r>
              <a:rPr lang="en-US" dirty="0" smtClean="0"/>
              <a:t>Maven </a:t>
            </a:r>
            <a:r>
              <a:rPr lang="en-US" dirty="0" err="1" smtClean="0"/>
              <a:t>acrchitypes</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40</a:t>
            </a:fld>
            <a:endParaRPr lang="en-US"/>
          </a:p>
        </p:txBody>
      </p:sp>
    </p:spTree>
    <p:extLst>
      <p:ext uri="{BB962C8B-B14F-4D97-AF65-F5344CB8AC3E}">
        <p14:creationId xmlns:p14="http://schemas.microsoft.com/office/powerpoint/2010/main" val="14578942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Called meeting that lead to the Signing of the Agile Manifesto.  Pretty much started agile.</a:t>
            </a:r>
          </a:p>
          <a:p>
            <a:pPr marL="171450" indent="-171450">
              <a:buFont typeface="Arial" charset="0"/>
              <a:buChar char="•"/>
            </a:pPr>
            <a:r>
              <a:rPr lang="en-US" baseline="0" dirty="0" smtClean="0"/>
              <a:t>He has video titled The Last Programming Language. </a:t>
            </a:r>
          </a:p>
          <a:p>
            <a:pPr marL="171450" indent="-171450">
              <a:buFont typeface="Arial" charset="0"/>
              <a:buChar char="•"/>
            </a:pPr>
            <a:r>
              <a:rPr lang="en-US" baseline="0" dirty="0" smtClean="0"/>
              <a:t>Discipline applied to binary</a:t>
            </a:r>
          </a:p>
          <a:p>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43</a:t>
            </a:fld>
            <a:endParaRPr lang="en-US"/>
          </a:p>
        </p:txBody>
      </p:sp>
    </p:spTree>
    <p:extLst>
      <p:ext uri="{BB962C8B-B14F-4D97-AF65-F5344CB8AC3E}">
        <p14:creationId xmlns:p14="http://schemas.microsoft.com/office/powerpoint/2010/main" val="17648247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baseline="0" dirty="0" smtClean="0"/>
              <a:t> https://</a:t>
            </a:r>
            <a:r>
              <a:rPr lang="en-US" baseline="0" dirty="0" err="1" smtClean="0"/>
              <a:t>extensiblewebmanifesto.org</a:t>
            </a:r>
            <a:r>
              <a:rPr lang="en-US" baseline="0" dirty="0" smtClean="0"/>
              <a:t>/</a:t>
            </a:r>
            <a:endParaRPr lang="en-US" dirty="0" smtClean="0"/>
          </a:p>
          <a:p>
            <a:r>
              <a:rPr lang="en-US" dirty="0" smtClean="0"/>
              <a:t>-</a:t>
            </a:r>
            <a:r>
              <a:rPr lang="en-US" baseline="0" dirty="0" smtClean="0"/>
              <a:t> </a:t>
            </a:r>
            <a:r>
              <a:rPr lang="en-US" dirty="0" smtClean="0"/>
              <a:t>I’m </a:t>
            </a:r>
            <a:r>
              <a:rPr lang="en-US" dirty="0" smtClean="0"/>
              <a:t>not saying</a:t>
            </a:r>
            <a:r>
              <a:rPr lang="en-US" baseline="0" dirty="0" smtClean="0"/>
              <a:t> JavaScript is going to end other languages or be come the chosen one. But it </a:t>
            </a:r>
            <a:r>
              <a:rPr lang="en-US" baseline="0" dirty="0" err="1" smtClean="0"/>
              <a:t>ain’t</a:t>
            </a:r>
            <a:r>
              <a:rPr lang="en-US" baseline="0" dirty="0" smtClean="0"/>
              <a:t> going anywhere any time soon.  </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44</a:t>
            </a:fld>
            <a:endParaRPr lang="en-US"/>
          </a:p>
        </p:txBody>
      </p:sp>
    </p:spTree>
    <p:extLst>
      <p:ext uri="{BB962C8B-B14F-4D97-AF65-F5344CB8AC3E}">
        <p14:creationId xmlns:p14="http://schemas.microsoft.com/office/powerpoint/2010/main" val="1267842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www.lucidchart.com</a:t>
            </a:r>
            <a:r>
              <a:rPr lang="en-US" dirty="0" smtClean="0"/>
              <a:t>/invitations/accept/1dc4daba-a57e-414a-aa8b-773525db3848</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45</a:t>
            </a:fld>
            <a:endParaRPr lang="en-US"/>
          </a:p>
        </p:txBody>
      </p:sp>
    </p:spTree>
    <p:extLst>
      <p:ext uri="{BB962C8B-B14F-4D97-AF65-F5344CB8AC3E}">
        <p14:creationId xmlns:p14="http://schemas.microsoft.com/office/powerpoint/2010/main" val="1104723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 felt the same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4</a:t>
            </a:fld>
            <a:endParaRPr lang="en-US"/>
          </a:p>
        </p:txBody>
      </p:sp>
    </p:spTree>
    <p:extLst>
      <p:ext uri="{BB962C8B-B14F-4D97-AF65-F5344CB8AC3E}">
        <p14:creationId xmlns:p14="http://schemas.microsoft.com/office/powerpoint/2010/main" val="1418869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a:t>
            </a:r>
            <a:r>
              <a:rPr lang="en-US" baseline="0" dirty="0" smtClean="0"/>
              <a:t> response might be something like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5</a:t>
            </a:fld>
            <a:endParaRPr lang="en-US"/>
          </a:p>
        </p:txBody>
      </p:sp>
    </p:spTree>
    <p:extLst>
      <p:ext uri="{BB962C8B-B14F-4D97-AF65-F5344CB8AC3E}">
        <p14:creationId xmlns:p14="http://schemas.microsoft.com/office/powerpoint/2010/main" val="79957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smtClean="0"/>
              <a:t>I started listing to this guy. </a:t>
            </a:r>
          </a:p>
          <a:p>
            <a:pPr marL="171450" indent="-171450">
              <a:buFont typeface="Arial" charset="0"/>
              <a:buChar char="•"/>
            </a:pPr>
            <a:r>
              <a:rPr lang="en-US" baseline="0" dirty="0" smtClean="0"/>
              <a:t>Before that I was like</a:t>
            </a:r>
          </a:p>
        </p:txBody>
      </p:sp>
      <p:sp>
        <p:nvSpPr>
          <p:cNvPr id="4" name="Slide Number Placeholder 3"/>
          <p:cNvSpPr>
            <a:spLocks noGrp="1"/>
          </p:cNvSpPr>
          <p:nvPr>
            <p:ph type="sldNum" sz="quarter" idx="10"/>
          </p:nvPr>
        </p:nvSpPr>
        <p:spPr/>
        <p:txBody>
          <a:bodyPr/>
          <a:lstStyle/>
          <a:p>
            <a:fld id="{A5A83B7B-4D25-BA45-B9FA-9529B2D42FB1}" type="slidenum">
              <a:rPr lang="en-US" smtClean="0"/>
              <a:t>6</a:t>
            </a:fld>
            <a:endParaRPr lang="en-US"/>
          </a:p>
        </p:txBody>
      </p:sp>
    </p:spTree>
    <p:extLst>
      <p:ext uri="{BB962C8B-B14F-4D97-AF65-F5344CB8AC3E}">
        <p14:creationId xmlns:p14="http://schemas.microsoft.com/office/powerpoint/2010/main" val="767967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aseline="0" dirty="0" err="1" smtClean="0"/>
              <a:t>Zk</a:t>
            </a:r>
            <a:r>
              <a:rPr lang="en-US" baseline="0" dirty="0" smtClean="0"/>
              <a:t> </a:t>
            </a:r>
          </a:p>
          <a:p>
            <a:pPr marL="171450" indent="-171450">
              <a:buFont typeface="Arial" charset="0"/>
              <a:buChar char="•"/>
            </a:pPr>
            <a:r>
              <a:rPr lang="en-US" baseline="0" dirty="0" err="1" smtClean="0"/>
              <a:t>Crockfor</a:t>
            </a:r>
            <a:r>
              <a:rPr lang="en-US" baseline="0" dirty="0" smtClean="0"/>
              <a:t> wrote a book</a:t>
            </a:r>
          </a:p>
        </p:txBody>
      </p:sp>
      <p:sp>
        <p:nvSpPr>
          <p:cNvPr id="4" name="Slide Number Placeholder 3"/>
          <p:cNvSpPr>
            <a:spLocks noGrp="1"/>
          </p:cNvSpPr>
          <p:nvPr>
            <p:ph type="sldNum" sz="quarter" idx="10"/>
          </p:nvPr>
        </p:nvSpPr>
        <p:spPr/>
        <p:txBody>
          <a:bodyPr/>
          <a:lstStyle/>
          <a:p>
            <a:fld id="{A5A83B7B-4D25-BA45-B9FA-9529B2D42FB1}" type="slidenum">
              <a:rPr lang="en-US" smtClean="0"/>
              <a:t>7</a:t>
            </a:fld>
            <a:endParaRPr lang="en-US"/>
          </a:p>
        </p:txBody>
      </p:sp>
    </p:spTree>
    <p:extLst>
      <p:ext uri="{BB962C8B-B14F-4D97-AF65-F5344CB8AC3E}">
        <p14:creationId xmlns:p14="http://schemas.microsoft.com/office/powerpoint/2010/main" val="3902972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Huge Contrast</a:t>
            </a:r>
            <a:r>
              <a:rPr lang="en-US" baseline="0" dirty="0" smtClean="0"/>
              <a:t> </a:t>
            </a:r>
          </a:p>
          <a:p>
            <a:pPr marL="171450" indent="-171450">
              <a:buFont typeface="Arial" charset="0"/>
              <a:buChar char="•"/>
            </a:pPr>
            <a:r>
              <a:rPr lang="en-US" baseline="0" dirty="0" smtClean="0"/>
              <a:t>He created a </a:t>
            </a:r>
            <a:r>
              <a:rPr lang="en-US" baseline="0" dirty="0" err="1" smtClean="0"/>
              <a:t>Linting</a:t>
            </a:r>
            <a:r>
              <a:rPr lang="en-US" baseline="0" dirty="0" smtClean="0"/>
              <a:t> tool to tell you about errors in your code </a:t>
            </a:r>
          </a:p>
          <a:p>
            <a:pPr marL="171450" indent="-171450">
              <a:buFont typeface="Arial" charset="0"/>
              <a:buChar char="•"/>
            </a:pPr>
            <a:r>
              <a:rPr lang="en-US" baseline="0" dirty="0" err="1" smtClean="0"/>
              <a:t>Javascript</a:t>
            </a:r>
            <a:r>
              <a:rPr lang="en-US" baseline="0" dirty="0" smtClean="0"/>
              <a:t> is interpreted, not compiled and it’s not type safe.</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8</a:t>
            </a:fld>
            <a:endParaRPr lang="en-US"/>
          </a:p>
        </p:txBody>
      </p:sp>
    </p:spTree>
    <p:extLst>
      <p:ext uri="{BB962C8B-B14F-4D97-AF65-F5344CB8AC3E}">
        <p14:creationId xmlns:p14="http://schemas.microsoft.com/office/powerpoint/2010/main" val="196715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Bredan</a:t>
            </a:r>
            <a:r>
              <a:rPr lang="en-US" baseline="0" dirty="0" smtClean="0"/>
              <a:t> </a:t>
            </a:r>
            <a:r>
              <a:rPr lang="en-US" baseline="0" dirty="0" err="1" smtClean="0"/>
              <a:t>Eich</a:t>
            </a:r>
            <a:endParaRPr lang="en-US" dirty="0"/>
          </a:p>
        </p:txBody>
      </p:sp>
      <p:sp>
        <p:nvSpPr>
          <p:cNvPr id="4" name="Slide Number Placeholder 3"/>
          <p:cNvSpPr>
            <a:spLocks noGrp="1"/>
          </p:cNvSpPr>
          <p:nvPr>
            <p:ph type="sldNum" sz="quarter" idx="10"/>
          </p:nvPr>
        </p:nvSpPr>
        <p:spPr/>
        <p:txBody>
          <a:bodyPr/>
          <a:lstStyle/>
          <a:p>
            <a:fld id="{A5A83B7B-4D25-BA45-B9FA-9529B2D42FB1}" type="slidenum">
              <a:rPr lang="en-US" smtClean="0"/>
              <a:t>9</a:t>
            </a:fld>
            <a:endParaRPr lang="en-US"/>
          </a:p>
        </p:txBody>
      </p:sp>
    </p:spTree>
    <p:extLst>
      <p:ext uri="{BB962C8B-B14F-4D97-AF65-F5344CB8AC3E}">
        <p14:creationId xmlns:p14="http://schemas.microsoft.com/office/powerpoint/2010/main" val="178285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74765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73476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109610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10777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3E98B4-F5D6-1B4B-A12A-44BAEAD1E1E5}" type="datetimeFigureOut">
              <a:rPr lang="en-US" smtClean="0"/>
              <a:t>9/3/15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74042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31553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43E98B4-F5D6-1B4B-A12A-44BAEAD1E1E5}" type="datetimeFigureOut">
              <a:rPr lang="en-US" smtClean="0"/>
              <a:t>9/3/15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859133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43E98B4-F5D6-1B4B-A12A-44BAEAD1E1E5}" type="datetimeFigureOut">
              <a:rPr lang="en-US" smtClean="0"/>
              <a:t>9/3/15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568679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3E98B4-F5D6-1B4B-A12A-44BAEAD1E1E5}" type="datetimeFigureOut">
              <a:rPr lang="en-US" smtClean="0"/>
              <a:t>9/3/15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6345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14825492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3E98B4-F5D6-1B4B-A12A-44BAEAD1E1E5}" type="datetimeFigureOut">
              <a:rPr lang="en-US" smtClean="0"/>
              <a:t>9/3/15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0123AC-8DDC-E548-A765-5F08CE9F2328}" type="slidenum">
              <a:rPr lang="en-US" smtClean="0"/>
              <a:t>‹#›</a:t>
            </a:fld>
            <a:endParaRPr lang="en-US"/>
          </a:p>
        </p:txBody>
      </p:sp>
    </p:spTree>
    <p:extLst>
      <p:ext uri="{BB962C8B-B14F-4D97-AF65-F5344CB8AC3E}">
        <p14:creationId xmlns:p14="http://schemas.microsoft.com/office/powerpoint/2010/main" val="21001235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3E98B4-F5D6-1B4B-A12A-44BAEAD1E1E5}" type="datetimeFigureOut">
              <a:rPr lang="en-US" smtClean="0"/>
              <a:t>9/3/15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0123AC-8DDC-E548-A765-5F08CE9F2328}" type="slidenum">
              <a:rPr lang="en-US" smtClean="0"/>
              <a:t>‹#›</a:t>
            </a:fld>
            <a:endParaRPr lang="en-US"/>
          </a:p>
        </p:txBody>
      </p:sp>
    </p:spTree>
    <p:extLst>
      <p:ext uri="{BB962C8B-B14F-4D97-AF65-F5344CB8AC3E}">
        <p14:creationId xmlns:p14="http://schemas.microsoft.com/office/powerpoint/2010/main" val="17175730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localhost:63342/internet_banking_refresh/ui/ui/target/test/unit/report/coverage/index.html"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hyperlink" Target="https://www.w3.org/community/webed/wiki/A_Short_History_of_JavaScript" TargetMode="External"/><Relationship Id="rId4" Type="http://schemas.openxmlformats.org/officeDocument/2006/relationships/hyperlink" Target="http://wiki.ecmascript.org/doku.php?id=harmony:harmony" TargetMode="External"/><Relationship Id="rId5" Type="http://schemas.openxmlformats.org/officeDocument/2006/relationships/hyperlink" Target="https://developer.mozilla.org/en-US/docs/Web/JavaScript/EventLoop" TargetMode="Externa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8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But I can seriously say…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455234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7576" y="0"/>
            <a:ext cx="12299576" cy="6857999"/>
          </a:xfrm>
        </p:spPr>
      </p:pic>
    </p:spTree>
    <p:extLst>
      <p:ext uri="{BB962C8B-B14F-4D97-AF65-F5344CB8AC3E}">
        <p14:creationId xmlns:p14="http://schemas.microsoft.com/office/powerpoint/2010/main" val="320982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Is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been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making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my mind feel like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195197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 y="1"/>
            <a:ext cx="12209396" cy="6857999"/>
          </a:xfrm>
        </p:spPr>
      </p:pic>
    </p:spTree>
    <p:extLst>
      <p:ext uri="{BB962C8B-B14F-4D97-AF65-F5344CB8AC3E}">
        <p14:creationId xmlns:p14="http://schemas.microsoft.com/office/powerpoint/2010/main" val="15402899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rot="20170269">
            <a:off x="2689693" y="2941376"/>
            <a:ext cx="6336643"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 what’s the story…</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02737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2192000" cy="6883823"/>
          </a:xfrm>
          <a:prstGeom prst="rect">
            <a:avLst/>
          </a:prstGeom>
        </p:spPr>
      </p:pic>
    </p:spTree>
    <p:extLst>
      <p:ext uri="{BB962C8B-B14F-4D97-AF65-F5344CB8AC3E}">
        <p14:creationId xmlns:p14="http://schemas.microsoft.com/office/powerpoint/2010/main" val="18454321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729" y="1"/>
            <a:ext cx="11618259" cy="6858000"/>
          </a:xfrm>
          <a:prstGeom prst="rect">
            <a:avLst/>
          </a:prstGeom>
        </p:spPr>
      </p:pic>
    </p:spTree>
    <p:extLst>
      <p:ext uri="{BB962C8B-B14F-4D97-AF65-F5344CB8AC3E}">
        <p14:creationId xmlns:p14="http://schemas.microsoft.com/office/powerpoint/2010/main" val="18710565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4164" y="2216596"/>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 other browser fought valiantly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742400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5703"/>
            <a:ext cx="12192001" cy="7215785"/>
          </a:xfrm>
          <a:prstGeom prst="rect">
            <a:avLst/>
          </a:prstGeom>
        </p:spPr>
      </p:pic>
    </p:spTree>
    <p:extLst>
      <p:ext uri="{BB962C8B-B14F-4D97-AF65-F5344CB8AC3E}">
        <p14:creationId xmlns:p14="http://schemas.microsoft.com/office/powerpoint/2010/main" val="1253589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35905" y="1880420"/>
            <a:ext cx="6336643" cy="341632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starts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paying attention to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more  attention standards </a:t>
            </a:r>
            <a:endPar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728709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19999" y="2324172"/>
            <a:ext cx="6336643" cy="258532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What’s with people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actually liking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JavaScript? </a:t>
            </a:r>
          </a:p>
        </p:txBody>
      </p:sp>
    </p:spTree>
    <p:extLst>
      <p:ext uri="{BB962C8B-B14F-4D97-AF65-F5344CB8AC3E}">
        <p14:creationId xmlns:p14="http://schemas.microsoft.com/office/powerpoint/2010/main" val="1450119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008529" y="2458643"/>
            <a:ext cx="9977718"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On December 3, 2009, ECMA-262 5</a:t>
            </a:r>
            <a:r>
              <a:rPr lang="en-US" sz="5400" b="1" baseline="3000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 edition was published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34080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553599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35423" y="562608"/>
            <a:ext cx="9977718" cy="923330"/>
          </a:xfrm>
          <a:prstGeom prst="rect">
            <a:avLst/>
          </a:prstGeom>
          <a:noFill/>
        </p:spPr>
        <p:txBody>
          <a:bodyPr wrap="square" lIns="91440" tIns="45720" rIns="91440" bIns="45720">
            <a:spAutoFit/>
          </a:bodyPr>
          <a:lstStyle/>
          <a:p>
            <a:pPr algn="ctr"/>
            <a:r>
              <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ew features every year</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6446" y="1588072"/>
            <a:ext cx="10133734" cy="5081668"/>
          </a:xfrm>
          <a:prstGeom prst="rect">
            <a:avLst/>
          </a:prstGeom>
        </p:spPr>
      </p:pic>
    </p:spTree>
    <p:extLst>
      <p:ext uri="{BB962C8B-B14F-4D97-AF65-F5344CB8AC3E}">
        <p14:creationId xmlns:p14="http://schemas.microsoft.com/office/powerpoint/2010/main" val="1348517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 6 Harmony</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 y="0"/>
            <a:ext cx="12236645" cy="6858000"/>
          </a:xfrm>
        </p:spPr>
      </p:pic>
    </p:spTree>
    <p:extLst>
      <p:ext uri="{BB962C8B-B14F-4D97-AF65-F5344CB8AC3E}">
        <p14:creationId xmlns:p14="http://schemas.microsoft.com/office/powerpoint/2010/main" val="3137656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89692" y="2633455"/>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Now we are entering a new era… </a:t>
            </a:r>
          </a:p>
        </p:txBody>
      </p:sp>
    </p:spTree>
    <p:extLst>
      <p:ext uri="{BB962C8B-B14F-4D97-AF65-F5344CB8AC3E}">
        <p14:creationId xmlns:p14="http://schemas.microsoft.com/office/powerpoint/2010/main" val="12876628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 a new era. This is JavaScript!! </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1999" cy="6858000"/>
          </a:xfrm>
        </p:spPr>
      </p:pic>
      <p:sp>
        <p:nvSpPr>
          <p:cNvPr id="7" name="Rectangle 6"/>
          <p:cNvSpPr/>
          <p:nvPr/>
        </p:nvSpPr>
        <p:spPr>
          <a:xfrm>
            <a:off x="3148843" y="0"/>
            <a:ext cx="5195077" cy="923330"/>
          </a:xfrm>
          <a:prstGeom prst="rect">
            <a:avLst/>
          </a:prstGeom>
          <a:noFill/>
        </p:spPr>
        <p:txBody>
          <a:bodyPr wrap="none" lIns="91440" tIns="45720" rIns="91440" bIns="45720">
            <a:spAutoFit/>
          </a:bodyPr>
          <a:lstStyle/>
          <a:p>
            <a:pPr algn="ctr"/>
            <a:r>
              <a:rPr lang="en-US" sz="54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This is JavaScript!</a:t>
            </a:r>
          </a:p>
        </p:txBody>
      </p:sp>
    </p:spTree>
    <p:extLst>
      <p:ext uri="{BB962C8B-B14F-4D97-AF65-F5344CB8AC3E}">
        <p14:creationId xmlns:p14="http://schemas.microsoft.com/office/powerpoint/2010/main" val="9442697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01434" y="2309363"/>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JavaScript</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2962891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987137"/>
            <a:ext cx="10515600" cy="4028314"/>
          </a:xfrm>
        </p:spPr>
      </p:pic>
      <p:sp>
        <p:nvSpPr>
          <p:cNvPr id="5" name="Rectangle 4"/>
          <p:cNvSpPr/>
          <p:nvPr/>
        </p:nvSpPr>
        <p:spPr>
          <a:xfrm>
            <a:off x="2541775" y="19514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All the browsers support it</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620997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555222" y="249762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It got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functions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right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347338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76247" y="1394963"/>
            <a:ext cx="6669460" cy="4247317"/>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Almost never blocking, without </a:t>
            </a: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you needing to know about multiple threads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8843680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10717" y="2727584"/>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Some of you might be like…</a:t>
            </a:r>
            <a:endPar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5602200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76247" y="2712775"/>
            <a:ext cx="6669460" cy="923330"/>
          </a:xfrm>
          <a:prstGeom prst="rect">
            <a:avLst/>
          </a:prstGeom>
          <a:noFill/>
        </p:spPr>
        <p:txBody>
          <a:bodyPr wrap="square" lIns="91440" tIns="45720" rIns="91440" bIns="45720">
            <a:spAutoFit/>
          </a:bodyPr>
          <a:lstStyle/>
          <a:p>
            <a:pPr algn="ctr"/>
            <a:r>
              <a:rPr lang="en-US" sz="5400" b="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Web workers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930424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fruit ES6 or ES2015</a:t>
            </a:r>
            <a:endParaRPr lang="en-US" dirty="0"/>
          </a:p>
        </p:txBody>
      </p:sp>
      <p:sp>
        <p:nvSpPr>
          <p:cNvPr id="5" name="Content Placeholder 4"/>
          <p:cNvSpPr>
            <a:spLocks noGrp="1"/>
          </p:cNvSpPr>
          <p:nvPr>
            <p:ph idx="1"/>
          </p:nvPr>
        </p:nvSpPr>
        <p:spPr/>
        <p:txBody>
          <a:bodyPr>
            <a:normAutofit fontScale="85000" lnSpcReduction="20000"/>
          </a:bodyPr>
          <a:lstStyle/>
          <a:p>
            <a:pPr>
              <a:buFont typeface="Arial" charset="0"/>
              <a:buChar char="•"/>
            </a:pPr>
            <a:r>
              <a:rPr lang="en-US" dirty="0" smtClean="0"/>
              <a:t>Modules </a:t>
            </a:r>
            <a:endParaRPr lang="en-US" dirty="0"/>
          </a:p>
          <a:p>
            <a:pPr>
              <a:buFont typeface="Arial" charset="0"/>
              <a:buChar char="•"/>
            </a:pPr>
            <a:r>
              <a:rPr lang="en-US" dirty="0" smtClean="0"/>
              <a:t>Promises</a:t>
            </a:r>
          </a:p>
          <a:p>
            <a:pPr>
              <a:buFont typeface="Arial" charset="0"/>
              <a:buChar char="•"/>
            </a:pPr>
            <a:r>
              <a:rPr lang="en-US" dirty="0" smtClean="0"/>
              <a:t>Classes </a:t>
            </a:r>
          </a:p>
          <a:p>
            <a:pPr>
              <a:buFont typeface="Arial" charset="0"/>
              <a:buChar char="•"/>
            </a:pPr>
            <a:r>
              <a:rPr lang="en-US" dirty="0"/>
              <a:t>Cleaner Lambda Expressions </a:t>
            </a:r>
            <a:r>
              <a:rPr lang="en-US" dirty="0" smtClean="0"/>
              <a:t>Syntax</a:t>
            </a:r>
          </a:p>
          <a:p>
            <a:pPr>
              <a:buFont typeface="Arial" charset="0"/>
              <a:buChar char="•"/>
            </a:pPr>
            <a:r>
              <a:rPr lang="en-US" dirty="0" smtClean="0"/>
              <a:t>Iterator, so that you can loop through collections</a:t>
            </a:r>
          </a:p>
          <a:p>
            <a:pPr>
              <a:buFont typeface="Arial" charset="0"/>
              <a:buChar char="•"/>
            </a:pPr>
            <a:r>
              <a:rPr lang="en-US" dirty="0" smtClean="0"/>
              <a:t>Generators </a:t>
            </a:r>
          </a:p>
          <a:p>
            <a:pPr>
              <a:buFont typeface="Arial" charset="0"/>
              <a:buChar char="•"/>
            </a:pPr>
            <a:r>
              <a:rPr lang="en-US" dirty="0" smtClean="0"/>
              <a:t>New data-structure objects, map + set</a:t>
            </a:r>
          </a:p>
          <a:p>
            <a:pPr>
              <a:buFont typeface="Arial" charset="0"/>
              <a:buChar char="•"/>
            </a:pPr>
            <a:r>
              <a:rPr lang="en-US" dirty="0" smtClean="0"/>
              <a:t>String Literals</a:t>
            </a:r>
          </a:p>
          <a:p>
            <a:pPr>
              <a:buFont typeface="Arial" charset="0"/>
              <a:buChar char="•"/>
            </a:pPr>
            <a:r>
              <a:rPr lang="en-US" dirty="0" smtClean="0"/>
              <a:t>De-structuring Assignment </a:t>
            </a:r>
          </a:p>
          <a:p>
            <a:pPr>
              <a:buFont typeface="Arial" charset="0"/>
              <a:buChar char="•"/>
            </a:pPr>
            <a:r>
              <a:rPr lang="en-US" dirty="0" smtClean="0"/>
              <a:t>First class representation of a promise</a:t>
            </a:r>
          </a:p>
          <a:p>
            <a:pPr>
              <a:buFont typeface="Arial" charset="0"/>
              <a:buChar char="•"/>
            </a:pPr>
            <a:r>
              <a:rPr lang="en-US" dirty="0" smtClean="0"/>
              <a:t>Blocked scope variables</a:t>
            </a:r>
          </a:p>
        </p:txBody>
      </p:sp>
    </p:spTree>
    <p:extLst>
      <p:ext uri="{BB962C8B-B14F-4D97-AF65-F5344CB8AC3E}">
        <p14:creationId xmlns:p14="http://schemas.microsoft.com/office/powerpoint/2010/main" val="59118329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next? ES 2016 and beyond </a:t>
            </a:r>
            <a:endParaRPr lang="en-US" dirty="0"/>
          </a:p>
        </p:txBody>
      </p:sp>
      <p:sp>
        <p:nvSpPr>
          <p:cNvPr id="3" name="Content Placeholder 2"/>
          <p:cNvSpPr>
            <a:spLocks noGrp="1"/>
          </p:cNvSpPr>
          <p:nvPr>
            <p:ph idx="1"/>
          </p:nvPr>
        </p:nvSpPr>
        <p:spPr/>
        <p:txBody>
          <a:bodyPr/>
          <a:lstStyle/>
          <a:p>
            <a:r>
              <a:rPr lang="en-US" dirty="0" err="1" smtClean="0"/>
              <a:t>Async</a:t>
            </a:r>
            <a:r>
              <a:rPr lang="en-US" dirty="0" smtClean="0"/>
              <a:t> Functions</a:t>
            </a:r>
          </a:p>
          <a:p>
            <a:r>
              <a:rPr lang="en-US" dirty="0" smtClean="0"/>
              <a:t>Array Comprehension</a:t>
            </a:r>
          </a:p>
          <a:p>
            <a:r>
              <a:rPr lang="en-US" dirty="0" smtClean="0"/>
              <a:t>Opt in </a:t>
            </a:r>
            <a:r>
              <a:rPr lang="en-US" dirty="0" err="1" smtClean="0"/>
              <a:t>SharedState</a:t>
            </a:r>
            <a:r>
              <a:rPr lang="en-US" dirty="0" smtClean="0"/>
              <a:t> for </a:t>
            </a:r>
            <a:r>
              <a:rPr lang="en-US" dirty="0" err="1" smtClean="0"/>
              <a:t>webworkers</a:t>
            </a:r>
            <a:r>
              <a:rPr lang="en-US" dirty="0" smtClean="0"/>
              <a:t> and Atomic operations</a:t>
            </a:r>
          </a:p>
          <a:p>
            <a:r>
              <a:rPr lang="en-US" dirty="0" smtClean="0"/>
              <a:t>Opt in type safety, </a:t>
            </a:r>
            <a:r>
              <a:rPr lang="en-US" dirty="0" err="1" smtClean="0"/>
              <a:t>extenstion</a:t>
            </a:r>
            <a:r>
              <a:rPr lang="en-US" dirty="0" smtClean="0"/>
              <a:t> </a:t>
            </a:r>
            <a:r>
              <a:rPr lang="en-US" dirty="0" err="1" smtClean="0"/>
              <a:t>TypeScript</a:t>
            </a:r>
            <a:r>
              <a:rPr lang="en-US" dirty="0" smtClean="0"/>
              <a:t> </a:t>
            </a:r>
          </a:p>
          <a:p>
            <a:r>
              <a:rPr lang="en-US" dirty="0" smtClean="0"/>
              <a:t>Macro’s</a:t>
            </a:r>
            <a:endParaRPr lang="en-US" dirty="0" smtClean="0"/>
          </a:p>
          <a:p>
            <a:endParaRPr lang="en-US" dirty="0" smtClean="0"/>
          </a:p>
          <a:p>
            <a:endParaRPr lang="en-US" dirty="0"/>
          </a:p>
        </p:txBody>
      </p:sp>
    </p:spTree>
    <p:extLst>
      <p:ext uri="{BB962C8B-B14F-4D97-AF65-F5344CB8AC3E}">
        <p14:creationId xmlns:p14="http://schemas.microsoft.com/office/powerpoint/2010/main" val="17369016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70377" y="1300834"/>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DI Frameworks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6357" y="2686762"/>
            <a:ext cx="2857500" cy="2857500"/>
          </a:xfrm>
          <a:prstGeom prst="rect">
            <a:avLst/>
          </a:prstGeom>
        </p:spPr>
      </p:pic>
    </p:spTree>
    <p:extLst>
      <p:ext uri="{BB962C8B-B14F-4D97-AF65-F5344CB8AC3E}">
        <p14:creationId xmlns:p14="http://schemas.microsoft.com/office/powerpoint/2010/main" val="32481327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877953" y="467116"/>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Sever Side JavaScript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4683" y="2170375"/>
            <a:ext cx="6096000" cy="3048000"/>
          </a:xfrm>
          <a:prstGeom prst="rect">
            <a:avLst/>
          </a:prstGeom>
        </p:spPr>
      </p:pic>
    </p:spTree>
    <p:extLst>
      <p:ext uri="{BB962C8B-B14F-4D97-AF65-F5344CB8AC3E}">
        <p14:creationId xmlns:p14="http://schemas.microsoft.com/office/powerpoint/2010/main" val="3499985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689694" y="1798375"/>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Sonar</a:t>
            </a:r>
            <a:endParaRPr lang="en-US" sz="5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7549" y="3071328"/>
            <a:ext cx="3333750" cy="1095375"/>
          </a:xfrm>
          <a:prstGeom prst="rect">
            <a:avLst/>
          </a:prstGeom>
        </p:spPr>
      </p:pic>
    </p:spTree>
    <p:extLst>
      <p:ext uri="{BB962C8B-B14F-4D97-AF65-F5344CB8AC3E}">
        <p14:creationId xmlns:p14="http://schemas.microsoft.com/office/powerpoint/2010/main" val="37607759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35510085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66882" y="3550024"/>
            <a:ext cx="184731" cy="369332"/>
          </a:xfrm>
          <a:prstGeom prst="rect">
            <a:avLst/>
          </a:prstGeom>
          <a:noFill/>
        </p:spPr>
        <p:txBody>
          <a:bodyPr wrap="none" rtlCol="0">
            <a:spAutoFit/>
          </a:bodyPr>
          <a:lstStyle/>
          <a:p>
            <a:endParaRPr lang="en-US" dirty="0"/>
          </a:p>
        </p:txBody>
      </p:sp>
      <p:sp>
        <p:nvSpPr>
          <p:cNvPr id="7" name="TextBox 6"/>
          <p:cNvSpPr txBox="1"/>
          <p:nvPr/>
        </p:nvSpPr>
        <p:spPr>
          <a:xfrm>
            <a:off x="6279776" y="3966882"/>
            <a:ext cx="184731" cy="369332"/>
          </a:xfrm>
          <a:prstGeom prst="rect">
            <a:avLst/>
          </a:prstGeom>
          <a:noFill/>
        </p:spPr>
        <p:txBody>
          <a:bodyPr wrap="none" rtlCol="0">
            <a:spAutoFit/>
          </a:bodyPr>
          <a:lstStyle/>
          <a:p>
            <a:endParaRPr lang="en-US" dirty="0"/>
          </a:p>
        </p:txBody>
      </p:sp>
      <p:sp>
        <p:nvSpPr>
          <p:cNvPr id="8" name="Rectangle 7"/>
          <p:cNvSpPr/>
          <p:nvPr/>
        </p:nvSpPr>
        <p:spPr>
          <a:xfrm>
            <a:off x="2622459" y="2996026"/>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hlinkClick r:id="rId3"/>
              </a:rPr>
              <a:t>Test Coverage Tools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0333830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14882" y="1155752"/>
            <a:ext cx="6669460" cy="923330"/>
          </a:xfrm>
          <a:prstGeom prst="rect">
            <a:avLst/>
          </a:prstGeom>
          <a:noFill/>
        </p:spPr>
        <p:txBody>
          <a:bodyPr wrap="squar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Package Managers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882" y="2982258"/>
            <a:ext cx="2857500" cy="1270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6133" y="2864223"/>
            <a:ext cx="2966309" cy="1388035"/>
          </a:xfrm>
          <a:prstGeom prst="rect">
            <a:avLst/>
          </a:prstGeom>
        </p:spPr>
      </p:pic>
    </p:spTree>
    <p:extLst>
      <p:ext uri="{BB962C8B-B14F-4D97-AF65-F5344CB8AC3E}">
        <p14:creationId xmlns:p14="http://schemas.microsoft.com/office/powerpoint/2010/main" val="4247039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689694" y="628481"/>
            <a:ext cx="6669460" cy="923330"/>
          </a:xfrm>
          <a:prstGeom prst="rect">
            <a:avLst/>
          </a:prstGeom>
          <a:noFill/>
        </p:spPr>
        <p:txBody>
          <a:bodyPr wrap="squar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Build Tools</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9424" y="2289735"/>
            <a:ext cx="6350000" cy="3035300"/>
          </a:xfrm>
          <a:prstGeom prst="rect">
            <a:avLst/>
          </a:prstGeom>
        </p:spPr>
      </p:pic>
    </p:spTree>
    <p:extLst>
      <p:ext uri="{BB962C8B-B14F-4D97-AF65-F5344CB8AC3E}">
        <p14:creationId xmlns:p14="http://schemas.microsoft.com/office/powerpoint/2010/main" val="6850922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
            <a:ext cx="12192000" cy="6857999"/>
          </a:xfrm>
        </p:spPr>
      </p:pic>
    </p:spTree>
    <p:extLst>
      <p:ext uri="{BB962C8B-B14F-4D97-AF65-F5344CB8AC3E}">
        <p14:creationId xmlns:p14="http://schemas.microsoft.com/office/powerpoint/2010/main" val="1967883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761270" y="104045"/>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Interactive Project Scaffolding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100" y="1858371"/>
            <a:ext cx="4749800" cy="4114800"/>
          </a:xfrm>
          <a:prstGeom prst="rect">
            <a:avLst/>
          </a:prstGeom>
        </p:spPr>
      </p:pic>
    </p:spTree>
    <p:extLst>
      <p:ext uri="{BB962C8B-B14F-4D97-AF65-F5344CB8AC3E}">
        <p14:creationId xmlns:p14="http://schemas.microsoft.com/office/powerpoint/2010/main" val="3424872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595564" y="1101964"/>
            <a:ext cx="6669460" cy="923330"/>
          </a:xfrm>
          <a:prstGeom prst="rect">
            <a:avLst/>
          </a:prstGeom>
          <a:noFill/>
        </p:spPr>
        <p:txBody>
          <a:bodyPr wrap="square" lIns="91440" tIns="45720" rIns="91440" bIns="45720">
            <a:spAutoFit/>
          </a:bodyPr>
          <a:lstStyle/>
          <a:p>
            <a:pPr algn="ctr"/>
            <a:r>
              <a:rPr lang="en-US" sz="5400" b="1" cap="none" spc="0"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Babel</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9106" y="2188135"/>
            <a:ext cx="5080000" cy="3517900"/>
          </a:xfrm>
          <a:prstGeom prst="rect">
            <a:avLst/>
          </a:prstGeom>
        </p:spPr>
      </p:pic>
    </p:spTree>
    <p:extLst>
      <p:ext uri="{BB962C8B-B14F-4D97-AF65-F5344CB8AC3E}">
        <p14:creationId xmlns:p14="http://schemas.microsoft.com/office/powerpoint/2010/main" val="13505165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82117" y="2457281"/>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Why does all of this matter so much? </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42809923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764" y="1576295"/>
            <a:ext cx="3302000" cy="3302000"/>
          </a:xfrm>
          <a:prstGeom prst="rect">
            <a:avLst/>
          </a:prstGeom>
        </p:spPr>
      </p:pic>
      <p:sp>
        <p:nvSpPr>
          <p:cNvPr id="6" name="Rectangle 5"/>
          <p:cNvSpPr/>
          <p:nvPr/>
        </p:nvSpPr>
        <p:spPr>
          <a:xfrm>
            <a:off x="2824164" y="395942"/>
            <a:ext cx="6669460"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Uncle Bob </a:t>
            </a:r>
          </a:p>
        </p:txBody>
      </p:sp>
      <p:sp>
        <p:nvSpPr>
          <p:cNvPr id="7" name="Rectangle 6"/>
          <p:cNvSpPr/>
          <p:nvPr/>
        </p:nvSpPr>
        <p:spPr>
          <a:xfrm>
            <a:off x="2694034" y="5135318"/>
            <a:ext cx="6669460"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Real name: Robert C Martin</a:t>
            </a:r>
          </a:p>
        </p:txBody>
      </p:sp>
    </p:spTree>
    <p:extLst>
      <p:ext uri="{BB962C8B-B14F-4D97-AF65-F5344CB8AC3E}">
        <p14:creationId xmlns:p14="http://schemas.microsoft.com/office/powerpoint/2010/main" val="10555062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79176" y="685800"/>
            <a:ext cx="8933188" cy="5078313"/>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Everybody in the world that cares about doing anything in the browser will most likely be adding features to JavaScript and those feature will be released every year</a:t>
            </a:r>
          </a:p>
        </p:txBody>
      </p:sp>
    </p:spTree>
    <p:extLst>
      <p:ext uri="{BB962C8B-B14F-4D97-AF65-F5344CB8AC3E}">
        <p14:creationId xmlns:p14="http://schemas.microsoft.com/office/powerpoint/2010/main" val="19746485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lstStyle/>
          <a:p>
            <a:r>
              <a:rPr lang="en-US" dirty="0" smtClean="0">
                <a:hlinkClick r:id="rId3"/>
              </a:rPr>
              <a:t>https://www.w3.org/community/webed/wiki/A_Short_History_of_JavaScript</a:t>
            </a:r>
            <a:endParaRPr lang="en-US" dirty="0" smtClean="0"/>
          </a:p>
          <a:p>
            <a:r>
              <a:rPr lang="en-US" dirty="0" smtClean="0">
                <a:hlinkClick r:id="rId4"/>
              </a:rPr>
              <a:t>http://wiki.ecmascript.org/doku.php?id=harmony:harmony</a:t>
            </a:r>
            <a:endParaRPr lang="en-US" dirty="0" smtClean="0"/>
          </a:p>
          <a:p>
            <a:r>
              <a:rPr lang="en-US" dirty="0" smtClean="0">
                <a:hlinkClick r:id="rId5"/>
              </a:rPr>
              <a:t>https://developer.mozilla.org/en-US/docs/Web/JavaScript/EventLoop</a:t>
            </a:r>
            <a:endParaRPr lang="en-US" dirty="0" smtClean="0"/>
          </a:p>
          <a:p>
            <a:r>
              <a:rPr lang="en-US" dirty="0" smtClean="0"/>
              <a:t>https://</a:t>
            </a:r>
            <a:r>
              <a:rPr lang="en-US" dirty="0" err="1" smtClean="0"/>
              <a:t>www.youtube.com</a:t>
            </a:r>
            <a:r>
              <a:rPr lang="en-US" dirty="0" smtClean="0"/>
              <a:t>/</a:t>
            </a:r>
            <a:r>
              <a:rPr lang="en-US" dirty="0" err="1" smtClean="0"/>
              <a:t>watch?v</a:t>
            </a:r>
            <a:r>
              <a:rPr lang="en-US" dirty="0" smtClean="0"/>
              <a:t>=8aGhZQkoFbQ</a:t>
            </a:r>
            <a:endParaRPr lang="en-US" dirty="0"/>
          </a:p>
        </p:txBody>
      </p:sp>
    </p:spTree>
    <p:extLst>
      <p:ext uri="{BB962C8B-B14F-4D97-AF65-F5344CB8AC3E}">
        <p14:creationId xmlns:p14="http://schemas.microsoft.com/office/powerpoint/2010/main" val="16357792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rot="20170269">
            <a:off x="2689693" y="2525878"/>
            <a:ext cx="6336643" cy="1754326"/>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JavaScript is pretty awesome!!!</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3070385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23130" y="1048871"/>
            <a:ext cx="5365376" cy="5128092"/>
          </a:xfrm>
        </p:spPr>
      </p:pic>
      <p:sp>
        <p:nvSpPr>
          <p:cNvPr id="7" name="Rectangle 6"/>
          <p:cNvSpPr/>
          <p:nvPr/>
        </p:nvSpPr>
        <p:spPr>
          <a:xfrm>
            <a:off x="1990165" y="0"/>
            <a:ext cx="8461559"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Douglas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Crockford</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5382243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1799" y="213425"/>
            <a:ext cx="6402528" cy="6402528"/>
          </a:xfrm>
        </p:spPr>
      </p:pic>
    </p:spTree>
    <p:extLst>
      <p:ext uri="{BB962C8B-B14F-4D97-AF65-F5344CB8AC3E}">
        <p14:creationId xmlns:p14="http://schemas.microsoft.com/office/powerpoint/2010/main" val="112349873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2190480" cy="6858000"/>
          </a:xfrm>
        </p:spPr>
      </p:pic>
    </p:spTree>
    <p:extLst>
      <p:ext uri="{BB962C8B-B14F-4D97-AF65-F5344CB8AC3E}">
        <p14:creationId xmlns:p14="http://schemas.microsoft.com/office/powerpoint/2010/main" val="985662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0909" y="1961495"/>
            <a:ext cx="4351338" cy="4351338"/>
          </a:xfrm>
        </p:spPr>
      </p:pic>
      <p:sp>
        <p:nvSpPr>
          <p:cNvPr id="5" name="Rectangle 4"/>
          <p:cNvSpPr/>
          <p:nvPr/>
        </p:nvSpPr>
        <p:spPr>
          <a:xfrm>
            <a:off x="2097742" y="395428"/>
            <a:ext cx="7691718" cy="923330"/>
          </a:xfrm>
          <a:prstGeom prst="rect">
            <a:avLst/>
          </a:prstGeom>
          <a:noFill/>
        </p:spPr>
        <p:txBody>
          <a:bodyPr wrap="square" lIns="91440" tIns="45720" rIns="91440" bIns="45720">
            <a:spAutoFit/>
          </a:bodyPr>
          <a:lstStyle/>
          <a:p>
            <a:pPr algn="ctr"/>
            <a:r>
              <a:rPr lang="en-US" sz="5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Brendan </a:t>
            </a:r>
            <a:r>
              <a:rPr lang="en-US" sz="5400" b="1" dirty="0" err="1"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Eich</a:t>
            </a:r>
            <a:endParaRPr lang="en-US" sz="54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20910174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7111</TotalTime>
  <Words>805</Words>
  <Application>Microsoft Macintosh PowerPoint</Application>
  <PresentationFormat>Widescreen</PresentationFormat>
  <Paragraphs>162</Paragraphs>
  <Slides>45</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Calibri</vt:lpstr>
      <vt:lpstr>Calibri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 6 Harmony</vt:lpstr>
      <vt:lpstr>PowerPoint Presentation</vt:lpstr>
      <vt:lpstr>Enter a new era. This is JavaScript!! </vt:lpstr>
      <vt:lpstr>PowerPoint Presentation</vt:lpstr>
      <vt:lpstr>PowerPoint Presentation</vt:lpstr>
      <vt:lpstr>PowerPoint Presentation</vt:lpstr>
      <vt:lpstr>PowerPoint Presentation</vt:lpstr>
      <vt:lpstr>PowerPoint Presentation</vt:lpstr>
      <vt:lpstr>The fruit ES6 or ES2015</vt:lpstr>
      <vt:lpstr>What’s next? ES 2016 and beyond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JavaScript </dc:title>
  <dc:creator>Microsoft Office User</dc:creator>
  <cp:lastModifiedBy>Microsoft Office User</cp:lastModifiedBy>
  <cp:revision>68</cp:revision>
  <dcterms:created xsi:type="dcterms:W3CDTF">2015-08-29T15:01:02Z</dcterms:created>
  <dcterms:modified xsi:type="dcterms:W3CDTF">2015-09-04T04:50:01Z</dcterms:modified>
</cp:coreProperties>
</file>